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>
                <a:solidFill>
                  <a:srgbClr val="FF7F50"/>
                </a:solidFill>
                <a:latin typeface="Arial"/>
              </a:rPr>
              <a:t>The Road to Freedom: Indian Independence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>
                <a:solidFill>
                  <a:srgbClr val="FF7F50"/>
                </a:solidFill>
                <a:latin typeface="Arial"/>
              </a:rPr>
              <a:t>Exploring the journey of India's struggle for independence from British rule, a pivotal moment in global history. This presentation covers key events, figures, and the lasting legacy of this movement.</a:t>
            </a:r>
          </a:p>
        </p:txBody>
      </p:sp>
      <p:pic>
        <p:nvPicPr>
          <p:cNvPr id="4" name="Picture 3" descr="image_indian_flag_or_historical_leaders_T5OUhh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7F50"/>
                </a:solidFill>
                <a:latin typeface="Arial"/>
              </a:rPr>
              <a:t>Key Movements and Milestones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>
                <a:solidFill>
                  <a:srgbClr val="FF7F50"/>
                </a:solidFill>
                <a:latin typeface="Arial"/>
              </a:rPr>
              <a:t>These movements, led by various leaders, played crucial roles in escalating pressure on the British Raj. (Source: Wikipedia - Indian Independence Movement)</a:t>
            </a:r>
          </a:p>
          <a:p>
            <a:pPr lvl="1"/>
            <a:r>
              <a:rPr>
                <a:solidFill>
                  <a:srgbClr val="FF7F50"/>
                </a:solidFill>
                <a:latin typeface="Arial"/>
              </a:rPr>
              <a:t>Non-cooperation Movement (1920-22): Mahatma Gandhi's call for civil disobedience against British rule.</a:t>
            </a:r>
          </a:p>
          <a:p>
            <a:pPr lvl="1"/>
            <a:r>
              <a:rPr>
                <a:solidFill>
                  <a:srgbClr val="FF7F50"/>
                </a:solidFill>
                <a:latin typeface="Arial"/>
              </a:rPr>
              <a:t>Dandi March (Salt Satyagraha, 1930): Symbolic protest against the British salt monopoly, galvanizing mass participation.</a:t>
            </a:r>
          </a:p>
          <a:p>
            <a:pPr lvl="1"/>
            <a:r>
              <a:rPr>
                <a:solidFill>
                  <a:srgbClr val="FF7F50"/>
                </a:solidFill>
                <a:latin typeface="Arial"/>
              </a:rPr>
              <a:t>Quit India Movement (1942): A forceful demand for immediate British withdrawal from India during WWII.</a:t>
            </a:r>
          </a:p>
        </p:txBody>
      </p:sp>
      <p:pic>
        <p:nvPicPr>
          <p:cNvPr id="4" name="Picture 3" descr="image_iconic_images_from_these_movements_MQIXsl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7F50"/>
                </a:solidFill>
                <a:latin typeface="Arial"/>
              </a:rPr>
              <a:t>Architects of Independence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1828800" y="1828800"/>
          <a:ext cx="5486400" cy="731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/>
                <a:gridCol w="3657600"/>
              </a:tblGrid>
              <a:tr h="365760">
                <a:tc>
                  <a:txBody>
                    <a:bodyPr/>
                    <a:lstStyle/>
                    <a:p>
                      <a:r>
                        <a:rPr>
                          <a:solidFill>
                            <a:srgbClr val="FF7F50"/>
                          </a:solidFill>
                          <a:latin typeface="Arial"/>
                        </a:rPr>
                        <a:t>Mahatma Gandhi: The father of the nation, pioneer of non-violent civil disobedience.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>
                          <a:solidFill>
                            <a:srgbClr val="FF7F50"/>
                          </a:solidFill>
                          <a:latin typeface="Arial"/>
                        </a:rPr>
                        <a:t>Sardar Vallabhbhai Patel: Known as the 'Iron Man of India' for his role in integrating princely states.</a:t>
                      </a:r>
                    </a:p>
                  </a:txBody>
                  <a:tcPr/>
                </a:tc>
              </a:tr>
              <a:tr h="365760">
                <a:tc>
                  <a:txBody>
                    <a:bodyPr/>
                    <a:lstStyle/>
                    <a:p>
                      <a:r>
                        <a:rPr>
                          <a:solidFill>
                            <a:srgbClr val="FF7F50"/>
                          </a:solidFill>
                          <a:latin typeface="Arial"/>
                        </a:rPr>
                        <a:t>Jawaharlal Nehru: India's first Prime Minister, a key figure in the struggle and post-independence nation-building.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>
                          <a:solidFill>
                            <a:srgbClr val="FF7F50"/>
                          </a:solidFill>
                          <a:latin typeface="Arial"/>
                        </a:rPr>
                        <a:t>Subhas Chandra Bose: Formed the Azad Hind Fauj (Indian National Army) to fight British rule.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4" name="Picture 3" descr="image_portraits_of_the_mentioned_leader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91440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>
                <a:solidFill>
                  <a:srgbClr val="FF7F50"/>
                </a:solidFill>
                <a:latin typeface="Arial"/>
              </a:rPr>
              <a:t>On August 15, 1947, India gained independence from British rule, but it came at the cost of partition into two separate nations: India and Pakistan. This event led to mass migration, communal violence, and long-lasting geopolitical implications. The decision to partition was a complex one, driven by political considerations and communal tensions, leading to one of the largest human migrations in history and immense suffering. (Source: The Partition of India, 1947 - National Archives, UK)</a:t>
            </a:r>
          </a:p>
        </p:txBody>
      </p:sp>
      <p:pic>
        <p:nvPicPr>
          <p:cNvPr id="3" name="Picture 2" descr="image_map_showing_partitioned_india_pakistan_or_refugee_column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>
                <a:solidFill>
                  <a:srgbClr val="FF7F50"/>
                </a:solidFill>
                <a:latin typeface="Arial"/>
              </a:rPr>
              <a:t>Legacy of Independence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>
                <a:solidFill>
                  <a:srgbClr val="FF7F50"/>
                </a:solidFill>
                <a:latin typeface="Arial"/>
              </a:rPr>
              <a:t>The independence of India marked the end of an era of colonialism and inspired many other nations across Asia and Africa to fight for their freedom. (Source: United Nations - Decolonization)</a:t>
            </a:r>
          </a:p>
          <a:p>
            <a:pPr lvl="1"/>
            <a:r>
              <a:rPr>
                <a:solidFill>
                  <a:srgbClr val="FF7F50"/>
                </a:solidFill>
                <a:latin typeface="Arial"/>
              </a:rPr>
              <a:t>Democratic Republic: India emerged as the world's largest democracy, upholding constitutional values.</a:t>
            </a:r>
          </a:p>
          <a:p>
            <a:pPr lvl="1"/>
            <a:r>
              <a:rPr>
                <a:solidFill>
                  <a:srgbClr val="FF7F50"/>
                </a:solidFill>
                <a:latin typeface="Arial"/>
              </a:rPr>
              <a:t>Non-Aligned Movement: A cornerstone of India's foreign policy, advocating for peace and self-determination during the Cold War.</a:t>
            </a:r>
          </a:p>
          <a:p>
            <a:pPr lvl="1"/>
            <a:r>
              <a:rPr>
                <a:solidFill>
                  <a:srgbClr val="FF7F50"/>
                </a:solidFill>
                <a:latin typeface="Arial"/>
              </a:rPr>
              <a:t>Economic Development: Focused on self-reliance and growth, transforming a colonial economy into a modern one.</a:t>
            </a:r>
          </a:p>
          <a:p>
            <a:pPr lvl="1"/>
            <a:r>
              <a:rPr>
                <a:solidFill>
                  <a:srgbClr val="FF7F50"/>
                </a:solidFill>
                <a:latin typeface="Arial"/>
              </a:rPr>
              <a:t>Cultural Resurgence: Reclaiming and celebrating India's rich heritage and identity.</a:t>
            </a:r>
          </a:p>
        </p:txBody>
      </p:sp>
      <p:pic>
        <p:nvPicPr>
          <p:cNvPr id="4" name="Picture 3" descr="image_modern_india_cityscape_or_un_buildin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57200"/>
            <a:ext cx="914400" cy="9144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